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539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3.xml"/><Relationship Id="rId5" Type="http://schemas.openxmlformats.org/officeDocument/2006/relationships/slide" Target="slide18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6a77e77ea?pid=d1d2fc56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电路中电（势）能如何转化为其他形式的能？</a:t>
            </a:r>
            <a:endParaRPr lang="en-US" altLang="zh-CN" sz="2800" dirty="0"/>
          </a:p>
        </p:txBody>
      </p:sp>
      <p:sp>
        <p:nvSpPr>
          <p:cNvPr id="3" name="QO_6_AN.20_1#6a77e77ea?pid=d1d2fc56c&amp;color=0,0,0&amp;vtp=1&amp;bbb=1&amp;hb=1"/>
          <p:cNvSpPr/>
          <p:nvPr/>
        </p:nvSpPr>
        <p:spPr>
          <a:xfrm>
            <a:off x="612648" y="110668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自由电荷在静电力的作用下定向移动，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静电力对自由电荷做功，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电荷的电势能减少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，转化为其他形式的能。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490ec74b?pid=f936bd9b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1_1#f00c772f7?pid=d490ec74b&amp;color=0,0,0&amp;vtp=1&amp;bbb=1&amp;hb=1"/>
              <p:cNvSpPr/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（2023福建厦门外国语学校月考）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有两个灯泡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，额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定电压均为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，额定功率分别为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，将它们接在电路中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21_1#f00c772f7?pid=d490ec74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2_1#f00c772f7.bracket?pid=d490ec74b&amp;color=0,0,0&amp;vpa=13&amp;vtp=1&amp;bbb=1"/>
          <p:cNvSpPr/>
          <p:nvPr/>
        </p:nvSpPr>
        <p:spPr>
          <a:xfrm>
            <a:off x="3442366" y="2463789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3_1#f00c772f7.choices?pid=d490ec74b&amp;color=0,0,0&amp;vtp=1&amp;bbb=1"/>
              <p:cNvSpPr/>
              <p:nvPr/>
            </p:nvSpPr>
            <p:spPr>
              <a:xfrm>
                <a:off x="612648" y="3032760"/>
                <a:ext cx="1096365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若将它们串联接在电路中，两灯泡的总功率最大为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若将它们串联接在电路中，两灯泡的总功率最大为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若将它们并联接在电路中，两灯泡的总功率最大为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若将它们并联接在电路中，两灯泡的总功率最大为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5_BD.23_1#f00c772f7.choices?pid=d490ec7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32760"/>
                <a:ext cx="10963656" cy="2499360"/>
              </a:xfrm>
              <a:prstGeom prst="rect">
                <a:avLst/>
              </a:prstGeom>
              <a:blipFill>
                <a:blip r:embed="rId4"/>
                <a:stretch>
                  <a:fillRect l="-2002" b="-87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f00c772f7?pid=d490ec74b&amp;color=0,0,0&amp;vtp=1&amp;bt=1&amp;bbb=1&amp;hb=1"/>
              <p:cNvSpPr/>
              <p:nvPr/>
            </p:nvSpPr>
            <p:spPr>
              <a:xfrm>
                <a:off x="612648" y="466344"/>
                <a:ext cx="10963656" cy="41111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3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的额定电流为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的额定</a:t>
                </a: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。当两灯泡串联时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，要使两灯泡不被烧坏，电路中的最大电流为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，两灯泡的最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，故A错误，B正确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；当两灯泡并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，电压相等，当电压为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时，两灯泡皆可正常发光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，此时两灯泡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总功率最大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24_1#f00c772f7?pid=d490ec7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4111117"/>
              </a:xfrm>
              <a:prstGeom prst="rect">
                <a:avLst/>
              </a:prstGeom>
              <a:blipFill>
                <a:blip r:embed="rId3"/>
                <a:stretch>
                  <a:fillRect l="-2002" r="-1057" b="-50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35b4cd3d?pid=d490ec74b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特别提醒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两灯泡并联时它们两端的电压相等，灯泡两端的最大电压为两灯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泡额定电压中较小的电压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；两灯泡串联时通过它们的电流相等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，电路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中的最大电流为两灯泡额定电流中较小的电流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35b4cd3d?pid=d490ec74b&amp;color=0,0,0&amp;vtp=1&amp;bt=1&amp;bb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总结归纳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1.额定功率和实际功率的比较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额定功率：用电器正常工作时的功率，额定功率的大小由用电器本身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的因素决定，与外界因素无关。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实际功率：用电器实际工作时消耗的电功率，为了使用电器不被烧坏，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要求其实际功率不能大于其额定功率。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35b4cd3d?sp=1&amp;pid=d490ec74b&amp;color=0,0,0&amp;mp=1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2.串、并联电路中的功率关系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P_5_BD#435b4cd3d?colgroup=4,12,12&amp;pid=d490ec74b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1419811"/>
                  </p:ext>
                </p:extLst>
              </p:nvPr>
            </p:nvGraphicFramePr>
            <p:xfrm>
              <a:off x="612648" y="1165230"/>
              <a:ext cx="10954512" cy="2059878"/>
            </p:xfrm>
            <a:graphic>
              <a:graphicData uri="http://schemas.openxmlformats.org/drawingml/2006/table">
                <a:tbl>
                  <a:tblPr/>
                  <a:tblGrid>
                    <a:gridCol w="1956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98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98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70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功率分配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𝑃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𝑃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P_5_BD#435b4cd3d?colgroup=4,12,12&amp;pid=d490ec74b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1419811"/>
                  </p:ext>
                </p:extLst>
              </p:nvPr>
            </p:nvGraphicFramePr>
            <p:xfrm>
              <a:off x="612648" y="1165230"/>
              <a:ext cx="10954512" cy="2059878"/>
            </p:xfrm>
            <a:graphic>
              <a:graphicData uri="http://schemas.openxmlformats.org/drawingml/2006/table">
                <a:tbl>
                  <a:tblPr/>
                  <a:tblGrid>
                    <a:gridCol w="1956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98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98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串联电路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并联电路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70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功率分配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572" t="-62914" r="-100135" b="-80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3767" t="-62914" r="-271" b="-801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总功率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572" t="-261702" r="-100135" b="-287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3767" t="-261702" r="-271" b="-287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63bfa47?sp=1&amp;pid=d490ec74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5_1#b03eb101d?pid=ea63bfa47&amp;color=0,0,0&amp;vtp=1&amp;bbb=1&amp;hb=1"/>
              <p:cNvSpPr/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有额定电压都是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，额定功率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的两盏电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，若接在电压是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的电路上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，则下列电路中能使两盏电灯均正常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发光且消耗功率最小的电路是(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25_1#b03eb101d?pid=ea63bfa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667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6_1#b03eb101d.bracket?pid=ea63bfa47&amp;color=0,0,0&amp;vpa=14&amp;vtp=1"/>
          <p:cNvSpPr/>
          <p:nvPr/>
        </p:nvSpPr>
        <p:spPr>
          <a:xfrm>
            <a:off x="5601366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6_BD.27_1#b03eb101d.choices?pid=ea63bfa47&amp;color=0,0,0&amp;vtp=1&amp;bbb=1"/>
          <p:cNvSpPr/>
          <p:nvPr/>
        </p:nvSpPr>
        <p:spPr>
          <a:xfrm>
            <a:off x="612648" y="2987675"/>
            <a:ext cx="10963656" cy="10986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6_BD.27_1#b03eb101d.choice_image?pid=ea63bfa47&amp;color=0,0,0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7129" y="3500946"/>
            <a:ext cx="1673352" cy="60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27_1#b03eb101d.choice_image?pid=ea63bfa47&amp;color=0,0,0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8009" y="2988882"/>
            <a:ext cx="2258568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27_1#b03eb101d.choice_image?pid=ea63bfa47&amp;color=0,0,0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1818" y="2998026"/>
            <a:ext cx="2249424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27_1#b03eb101d.choice_image?pid=ea63bfa47&amp;color=0,0,0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2549" y="3016314"/>
            <a:ext cx="226771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8_1#b03eb101d?pid=ea63bfa47&amp;color=0,0,0&amp;vtp=1&amp;bt=1&amp;bbb=1&amp;hb=1"/>
              <p:cNvSpPr/>
              <p:nvPr/>
            </p:nvSpPr>
            <p:spPr>
              <a:xfrm>
                <a:off x="612648" y="466344"/>
                <a:ext cx="10963656" cy="5838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对电灯有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，对于A项电路，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，B灯被烧毁，A错误。对于B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项电路，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，A灯并联变阻器，并联电阻小于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灯被烧毁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，B错误。对于C项电路，B灯与变阻器并联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，其并联电阻可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，所以可能有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，两灯均可以正常发光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。对于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项电路，若变阻器的电阻等于A、B灯的并联电阻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，两灯均可以正常发光。比较C、D项两个电路，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电路中变阻器功率为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B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D项电路中变阻器功率为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B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，所以C项电路消耗的电功率最小。故选C。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28_1#b03eb101d?pid=ea63bfa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838317"/>
              </a:xfrm>
              <a:prstGeom prst="rect">
                <a:avLst/>
              </a:prstGeom>
              <a:blipFill>
                <a:blip r:embed="rId3"/>
                <a:stretch>
                  <a:fillRect l="-2002" r="-4060" b="-36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f91c7420.fixed?pid=55df59a5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焦耳定律</a:t>
            </a:r>
            <a:endParaRPr lang="en-US" altLang="zh-CN" sz="4000" dirty="0"/>
          </a:p>
        </p:txBody>
      </p:sp>
      <p:sp>
        <p:nvSpPr>
          <p:cNvPr id="3" name="C_3#5f91c7420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7a4cc839?pid=5f91c742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90eec1dc0?sp=1&amp;pid=87a4cc839&amp;color=0,0,0&amp;vtp=1&amp;bbb=1"/>
              <p:cNvSpPr/>
              <p:nvPr/>
            </p:nvSpPr>
            <p:spPr>
              <a:xfrm>
                <a:off x="612648" y="1181724"/>
                <a:ext cx="10963656" cy="5101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.焦耳定律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（1）内容：电流通过导体产生的热量跟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成正比，跟导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体的电阻及通电时间成正比。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2.热功率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（1）定义：电流通过导体发热的功率。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（2）表达式：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热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（3）单位：瓦特，符号是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5_BD#90eec1dc0?sp=1&amp;pid=87a4cc8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5101717"/>
              </a:xfrm>
              <a:prstGeom prst="rect">
                <a:avLst/>
              </a:prstGeom>
              <a:blipFill>
                <a:blip r:embed="rId3"/>
                <a:stretch>
                  <a:fillRect l="-2002" r="-612" b="-4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_5_AN.29_1#90eec1dc0.blank?pid=87a4cc839&amp;color=0,0,0&amp;vpa=15&amp;vtp=1&amp;bbb=1"/>
          <p:cNvSpPr/>
          <p:nvPr/>
        </p:nvSpPr>
        <p:spPr>
          <a:xfrm>
            <a:off x="6845967" y="1798944"/>
            <a:ext cx="240188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电流的二次方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P_5_AN.30_1#90eec1dc0.blank?pid=87a4cc839&amp;color=0,0,0&amp;vpa=16&amp;vtp=1&amp;bbb=1"/>
              <p:cNvSpPr/>
              <p:nvPr/>
            </p:nvSpPr>
            <p:spPr>
              <a:xfrm>
                <a:off x="3625405" y="3200908"/>
                <a:ext cx="903732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𝑹𝒕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1" name="P_5_AN.30_1#90eec1dc0.blank?pid=87a4cc839&amp;color=0,0,0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405" y="3200908"/>
                <a:ext cx="903732" cy="4314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P_5_AN.31_1#90eec1dc0.blank?pid=87a4cc839&amp;color=0,0,0&amp;vpa=17&amp;vtp=1&amp;bbb=1"/>
              <p:cNvSpPr/>
              <p:nvPr/>
            </p:nvSpPr>
            <p:spPr>
              <a:xfrm>
                <a:off x="3796285" y="5140452"/>
                <a:ext cx="754507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2" name="P_5_AN.31_1#90eec1dc0.blank?pid=87a4cc839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6285" y="5140452"/>
                <a:ext cx="754507" cy="4314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  <p:bldP spid="1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5df59a5a.fixed?pid=e0f3523f2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第十二章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电能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能量守恒定律</a:t>
            </a:r>
            <a:endParaRPr lang="en-US" altLang="zh-CN" sz="4000" dirty="0"/>
          </a:p>
        </p:txBody>
      </p:sp>
      <p:sp>
        <p:nvSpPr>
          <p:cNvPr id="3" name="C_2#55df59a5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55df59a5a.fixed?pid=e0f3523f2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电路中的能量转化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4681358?pid=5f91c742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2_1#29998fba3?pid=a54681358&amp;color=0,0,0&amp;vtp=1&amp;bbb=1&amp;hb=1"/>
              <p:cNvSpPr/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有一台电风扇额定工作电压为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，额定电功率为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，线圈电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，电风扇接入电压为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，关于它每分钟产生的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热量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，有四位同学计算如下，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其中正确的是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32_1#29998fba3?pid=a546813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1835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3_1#29998fba3.bracket?pid=a54681358&amp;color=0,0,0&amp;vpa=18&amp;vtp=1"/>
          <p:cNvSpPr/>
          <p:nvPr/>
        </p:nvSpPr>
        <p:spPr>
          <a:xfrm>
            <a:off x="7912767" y="24637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4_1#29998fba3.choices?pid=a54681358&amp;color=0,0,0&amp;vtp=1&amp;bbb=1"/>
              <p:cNvSpPr/>
              <p:nvPr/>
            </p:nvSpPr>
            <p:spPr>
              <a:xfrm>
                <a:off x="612648" y="3032760"/>
                <a:ext cx="10963656" cy="285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=50×60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𝐼𝑈𝑡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220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×220×60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50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220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×0.4×60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220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=7.26×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5_BD.34_1#29998fba3.choices?pid=a54681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32760"/>
                <a:ext cx="10963656" cy="2857500"/>
              </a:xfrm>
              <a:prstGeom prst="rect">
                <a:avLst/>
              </a:prstGeom>
              <a:blipFill>
                <a:blip r:embed="rId4"/>
                <a:stretch>
                  <a:fillRect l="-2002" b="-4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5_1#29998fba3?pid=a54681358&amp;color=0,0,0&amp;vtp=1&amp;bt=1&amp;bbb=1&amp;hb=1"/>
              <p:cNvSpPr/>
              <p:nvPr/>
            </p:nvSpPr>
            <p:spPr>
              <a:xfrm>
                <a:off x="612648" y="468000"/>
                <a:ext cx="10963656" cy="1418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电风扇正常工作时产生的热量是由线圈发热产生的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，所以每分</a:t>
                </a: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钟产生的热量为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50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220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×0.4×60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。故选C。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35_1#29998fba3?pid=a546813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418971"/>
              </a:xfrm>
              <a:prstGeom prst="rect">
                <a:avLst/>
              </a:prstGeom>
              <a:blipFill>
                <a:blip r:embed="rId3"/>
                <a:stretch>
                  <a:fillRect l="-2002" b="-72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3890e72a?sp=1&amp;pid=a5468135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6_BD.36_1#a0f1d3de0?pid=93890e72a&amp;color=0,0,0&amp;vtp=1&amp;bbb=1&amp;hb=1"/>
          <p:cNvSpPr/>
          <p:nvPr/>
        </p:nvSpPr>
        <p:spPr>
          <a:xfrm>
            <a:off x="612648" y="1135253"/>
            <a:ext cx="1096365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（2024辽宁葫芦岛期中）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取两根完全相同的电阻丝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，第一次将两电阻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丝串联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，第二次将两电阻丝并联，两次在电路加相同的电压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。若两次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两电阻丝产生的总热量相同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则先后两次所用时间之比为(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6_AN.37_1#a0f1d3de0.bracket?pid=93890e72a&amp;color=0,0,0&amp;vpa=19&amp;vtp=1"/>
          <p:cNvSpPr/>
          <p:nvPr/>
        </p:nvSpPr>
        <p:spPr>
          <a:xfrm>
            <a:off x="9881267" y="2417318"/>
            <a:ext cx="49530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8_1#a0f1d3de0.choices?pid=93890e72a&amp;color=0,0,0&amp;vtp=1&amp;bbb=1"/>
              <p:cNvSpPr/>
              <p:nvPr/>
            </p:nvSpPr>
            <p:spPr>
              <a:xfrm>
                <a:off x="612648" y="3052953"/>
                <a:ext cx="10963656" cy="555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813939" algn="l"/>
                    <a:tab pos="5589778" algn="l"/>
                    <a:tab pos="836561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1:2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4:1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2:1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1:4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38_1#a0f1d3de0.choices?pid=93890e7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52953"/>
                <a:ext cx="10963656" cy="555244"/>
              </a:xfrm>
              <a:prstGeom prst="rect">
                <a:avLst/>
              </a:prstGeom>
              <a:blipFill>
                <a:blip r:embed="rId3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9_1#a0f1d3de0?pid=93890e72a&amp;color=0,0,0&amp;vtp=1&amp;bbb=1&amp;hb=1"/>
              <p:cNvSpPr/>
              <p:nvPr/>
            </p:nvSpPr>
            <p:spPr>
              <a:xfrm>
                <a:off x="612648" y="3618865"/>
                <a:ext cx="10963656" cy="157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设每根电阻丝的电阻为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，所加电压为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由焦耳定律可知，</a:t>
                </a:r>
              </a:p>
              <a:p>
                <a:pPr latinLnBrk="1">
                  <a:lnSpc>
                    <a:spcPts val="73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AS.39_1#a0f1d3de0?pid=93890e72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18865"/>
                <a:ext cx="10963656" cy="1574800"/>
              </a:xfrm>
              <a:prstGeom prst="rect">
                <a:avLst/>
              </a:prstGeom>
              <a:blipFill>
                <a:blip r:embed="rId4"/>
                <a:stretch>
                  <a:fillRect l="-2002" b="-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da3259bc.fixed?pid=55df59a5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电路中的能量转化</a:t>
            </a:r>
            <a:endParaRPr lang="en-US" altLang="zh-CN" sz="4000" dirty="0"/>
          </a:p>
        </p:txBody>
      </p:sp>
      <p:sp>
        <p:nvSpPr>
          <p:cNvPr id="3" name="C_3#2da3259b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e80b925?pid=2da3259b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1cf95db72?sp=1&amp;pid=24e80b925&amp;color=0,0,0&amp;vtp=1&amp;bbb=1"/>
              <p:cNvSpPr/>
              <p:nvPr/>
            </p:nvSpPr>
            <p:spPr>
              <a:xfrm>
                <a:off x="612648" y="1181724"/>
                <a:ext cx="10963656" cy="5102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.电动机工作时的能量转化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（1）能量关系：电动机从电源获得能量，一部分转化为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，还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有一部分转化为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（2）功率关系：电动机消耗的功率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电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机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、自身损失的功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损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之间的关系是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机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损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机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2.电池充电时的能量转化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正在充电的电池，电能除了转化为化学能之外，还有一部分转化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为内能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5_BD#1cf95db72?sp=1&amp;pid=24e80b92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5102035"/>
              </a:xfrm>
              <a:prstGeom prst="rect">
                <a:avLst/>
              </a:prstGeom>
              <a:blipFill>
                <a:blip r:embed="rId3"/>
                <a:stretch>
                  <a:fillRect l="-2002" r="-612" b="-4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40_1#1cf95db72.blank?pid=24e80b925&amp;color=0,0,0&amp;vpa=20&amp;vtp=1&amp;bbb=1"/>
          <p:cNvSpPr/>
          <p:nvPr/>
        </p:nvSpPr>
        <p:spPr>
          <a:xfrm>
            <a:off x="9335167" y="17989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机械能</a:t>
            </a:r>
            <a:endParaRPr lang="en-US" altLang="zh-CN" sz="2800" dirty="0"/>
          </a:p>
        </p:txBody>
      </p:sp>
      <p:sp>
        <p:nvSpPr>
          <p:cNvPr id="8" name="P_5_AN.41_1#1cf95db72.blank?pid=24e80b925&amp;color=0,0,0&amp;vpa=21&amp;vtp=1&amp;bbb=1"/>
          <p:cNvSpPr/>
          <p:nvPr/>
        </p:nvSpPr>
        <p:spPr>
          <a:xfrm>
            <a:off x="3112167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内能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de540f92?pid=24e80b92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42_1#c2c7fea11?pid=9de540f92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43_1#ccaa42272?pid=c2c7fea11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电动机消耗的电能，一部分转化为机械能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，一部分转化为线圈内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阻上的电热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44_1#ccaa42272.bracket?pid=c2c7fea11&amp;color=0,0,0&amp;vpa=22&amp;vtp=1"/>
          <p:cNvSpPr/>
          <p:nvPr/>
        </p:nvSpPr>
        <p:spPr>
          <a:xfrm>
            <a:off x="3569366" y="241668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45_1#dd1aa57e7?pid=c2c7fea11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电流通过电解槽时，电功等于电热。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46_1#dd1aa57e7.bracket?pid=c2c7fea11&amp;color=0,0,0&amp;vpa=23&amp;vtp=1"/>
          <p:cNvSpPr/>
          <p:nvPr/>
        </p:nvSpPr>
        <p:spPr>
          <a:xfrm>
            <a:off x="8065167" y="304279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47_1#dd1aa57e7?pid=c2c7fea11&amp;color=0,0,0&amp;vtp=1&amp;bbb=1"/>
          <p:cNvSpPr/>
          <p:nvPr/>
        </p:nvSpPr>
        <p:spPr>
          <a:xfrm>
            <a:off x="612648" y="367779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电解槽是非纯电阻元件，电功大于电热。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1ad0f33ee?pid=9de540f92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𝑈𝐼𝑡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，而电流通过用电器会产生焦耳热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𝑅𝑡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。那么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一定相等吗？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有什么样的关系呢？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6_BD.48_1#1ad0f33ee?pid=9de540f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>
                <a:blip r:embed="rId3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1ad0f33ee?pid=9de540f92&amp;color=0,0,0&amp;vtp=1&amp;bbb=1&amp;hb=1"/>
              <p:cNvSpPr/>
              <p:nvPr/>
            </p:nvSpPr>
            <p:spPr>
              <a:xfrm>
                <a:off x="612648" y="1686184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纯电阻电路中，通过电流做功，电能全部转化为内能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功等于电热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。在非纯电阻电路中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，电流做功将一部分电能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转化为内能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将另一部分电能转化为机械能或化学能等其他形式的能，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49_1#1ad0f33ee?pid=9de540f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6184"/>
                <a:ext cx="10963656" cy="2511235"/>
              </a:xfrm>
              <a:prstGeom prst="rect">
                <a:avLst/>
              </a:prstGeom>
              <a:blipFill>
                <a:blip r:embed="rId4"/>
                <a:stretch>
                  <a:fillRect l="-2002" r="-2225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50_1#70ce80f12?pid=9de540f92&amp;color=0,0,0&amp;vtp=1&amp;bbb=1"/>
          <p:cNvSpPr/>
          <p:nvPr/>
        </p:nvSpPr>
        <p:spPr>
          <a:xfrm>
            <a:off x="612648" y="4188084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电风扇正常工作时，电功与电热是否相等？若扇叶卡住不转时呢？</a:t>
            </a:r>
            <a:endParaRPr lang="en-US" altLang="zh-CN" sz="2800" dirty="0"/>
          </a:p>
        </p:txBody>
      </p:sp>
      <p:sp>
        <p:nvSpPr>
          <p:cNvPr id="5" name="QO_6_AN.51_1#70ce80f12?pid=9de540f92&amp;color=0,0,0&amp;vtp=1&amp;bbb=1&amp;hb=1"/>
          <p:cNvSpPr/>
          <p:nvPr/>
        </p:nvSpPr>
        <p:spPr>
          <a:xfrm>
            <a:off x="612648" y="4836927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电风扇正常工作时，电功大于电热；若扇叶卡住不转时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，电功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等于电热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13b697c?pid=2da3259b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2_1#c0eac2439?pid=8113b697c&amp;color=0,0,0&amp;vtp=1&amp;bbb=1&amp;hb=1"/>
              <p:cNvSpPr/>
              <p:nvPr/>
            </p:nvSpPr>
            <p:spPr>
              <a:xfrm>
                <a:off x="612648" y="118172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有一台直流电动机，把它接入电压为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的电路时，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电动机不转，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测得流过电动机的电流是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；把它接入电压为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，电动机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正常工作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，工作电流是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BD.52_1#c0eac2439?pid=8113b697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63535"/>
              </a:xfrm>
              <a:prstGeom prst="rect">
                <a:avLst/>
              </a:prstGeom>
              <a:blipFill>
                <a:blip r:embed="rId3"/>
                <a:stretch>
                  <a:fillRect l="-2002" r="-2836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53_1#0304415c5?pid=c0eac2439&amp;color=0,0,0&amp;vtp=1&amp;bbb=1"/>
          <p:cNvSpPr/>
          <p:nvPr/>
        </p:nvSpPr>
        <p:spPr>
          <a:xfrm>
            <a:off x="612648" y="304546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求这台电动机的内阻；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54_1#0304415c5?pid=c0eac2439&amp;color=0,0,0&amp;vtp=1&amp;bbb=1"/>
              <p:cNvSpPr/>
              <p:nvPr/>
            </p:nvSpPr>
            <p:spPr>
              <a:xfrm>
                <a:off x="612648" y="369112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6_AN.54_1#0304415c5?pid=c0eac24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91128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55_1#0304415c5?pid=c0eac2439&amp;color=0,0,0&amp;vtp=1&amp;bbb=1&amp;hb=1"/>
              <p:cNvSpPr/>
              <p:nvPr/>
            </p:nvSpPr>
            <p:spPr>
              <a:xfrm>
                <a:off x="612648" y="4257040"/>
                <a:ext cx="10963656" cy="12886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电动机不转时电路为纯电阻电路，由欧姆定律可知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，电动机的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O_6_AS.55_1#0304415c5?pid=c0eac24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57040"/>
                <a:ext cx="10963656" cy="1288669"/>
              </a:xfrm>
              <a:prstGeom prst="rect">
                <a:avLst/>
              </a:prstGeom>
              <a:blipFill>
                <a:blip r:embed="rId5"/>
                <a:stretch>
                  <a:fillRect l="-2002" b="-51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dbbddc889?pid=c0eac2439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求电动机正常工作时的输出功率；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7_1#dbbddc889?pid=c0eac2439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57_1#dbbddc889?pid=c0eac24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8_1#dbbddc889?pid=c0eac2439&amp;color=0,0,0&amp;vtp=1&amp;bbb=1&amp;hb=1"/>
              <p:cNvSpPr/>
              <p:nvPr/>
            </p:nvSpPr>
            <p:spPr>
              <a:xfrm>
                <a:off x="612648" y="1669420"/>
                <a:ext cx="10963656" cy="25328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电动机正常工作时电路为非纯电阻电路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，消耗的总功率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=2×1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热功率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则电动机正常工作时的输出功率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6_AS.58_1#dbbddc889?pid=c0eac24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2532825"/>
              </a:xfrm>
              <a:prstGeom prst="rect">
                <a:avLst/>
              </a:prstGeom>
              <a:blipFill>
                <a:blip r:embed="rId4"/>
                <a:stretch>
                  <a:fillRect l="-2002" r="-4894" b="-77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9_1#642699df5?pid=c0eac2439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spc="-10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如在正常工作时，转子突然被卡住，此时电动机的发热功率为多大？</a:t>
            </a:r>
            <a:endParaRPr lang="en-US" altLang="zh-CN" sz="28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0_1#642699df5?pid=c0eac2439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60_1#642699df5?pid=c0eac24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1_1#642699df5?pid=c0eac2439&amp;color=0,0,0&amp;vtp=1&amp;bbb=1&amp;hb=1"/>
              <p:cNvSpPr/>
              <p:nvPr/>
            </p:nvSpPr>
            <p:spPr>
              <a:xfrm>
                <a:off x="612648" y="1669420"/>
                <a:ext cx="10963656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电动机的转子突然被卡住时，此时电路为纯电阻电路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，发热功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6_AS.61_1#642699df5?pid=c0eac24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1371600"/>
              </a:xfrm>
              <a:prstGeom prst="rect">
                <a:avLst/>
              </a:prstGeom>
              <a:blipFill>
                <a:blip r:embed="rId4"/>
                <a:stretch>
                  <a:fillRect l="-2002" b="-8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0afc09700?pid=55df59a5a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1.理解电功、电功率、电热、热功率的概念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，知道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它们的区别与联系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.知道纯电阻电路和非纯电阻电路的特点和区别。（物理观念）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.联系生活，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能从能量转化与守恒的角度理解电路中的能量转化。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3853d458?pid=8113b697c&amp;color=0,0,0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总结归纳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1.纯电阻电路与非纯电阻电路的比较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1" name="P_5_BD#f3853d458?colgroup=5,10,13&amp;pid=8113b697c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657772"/>
                  </p:ext>
                </p:extLst>
              </p:nvPr>
            </p:nvGraphicFramePr>
            <p:xfrm>
              <a:off x="612648" y="1816740"/>
              <a:ext cx="10936224" cy="3602801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31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882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元件特点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电路中只有电阻元件，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如电炉丝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、白炽灯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电路中除电阻元件外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，还包括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能把电能转化为其他形式能的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用电器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，如电动机、电解槽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57694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是否适用公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不适用，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1" name="P_5_BD#f3853d458?colgroup=5,10,13&amp;pid=8113b697c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657772"/>
                  </p:ext>
                </p:extLst>
              </p:nvPr>
            </p:nvGraphicFramePr>
            <p:xfrm>
              <a:off x="612648" y="1816740"/>
              <a:ext cx="10936224" cy="3602801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31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882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元件特点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电路中只有电阻元件，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如电炉丝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、白炽灯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电路中除电阻元件外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，还包括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能把电能转化为其他形式能的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用电器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，如电动机、电解槽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5769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4" t="-166368" r="-392329" b="-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188" t="-166368" r="-127663" b="-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4220" t="-166368" r="-250" b="-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2" name="P_5_BD#f3853d458?colgroup=5,10,13&amp;pid=8113b697c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4650949"/>
                  </p:ext>
                </p:extLst>
              </p:nvPr>
            </p:nvGraphicFramePr>
            <p:xfrm>
              <a:off x="612648" y="1164590"/>
              <a:ext cx="10936224" cy="4909249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31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882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9963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能量转化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电能全部转化为内能：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5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𝑄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𝑈𝐼𝑡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电能转化为内能和其他形式的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能量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𝑈𝐼𝑡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𝑄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𝑄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其他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4873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功率特点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电功率等于热功率：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5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热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电功率等于热功率与其他功率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之和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热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热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其他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2" name="P_5_BD#f3853d458?colgroup=5,10,13&amp;pid=8113b697c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4650949"/>
                  </p:ext>
                </p:extLst>
              </p:nvPr>
            </p:nvGraphicFramePr>
            <p:xfrm>
              <a:off x="612648" y="1164590"/>
              <a:ext cx="10936224" cy="4909249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31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882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9963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能量转化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188" t="-29052" r="-127663" b="-118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4220" t="-29052" r="-250" b="-118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4873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功率特点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188" t="-109326" r="-127663" b="-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4220" t="-109326" r="-250" b="-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f3853d458?colgroup=5,10,13&amp;pid=8113b697c&amp;color=0,0,0&amp;vtp=1&amp;bt=1&amp;bbb=1">
            <a:extLst>
              <a:ext uri="{FF2B5EF4-FFF2-40B4-BE49-F238E27FC236}">
                <a16:creationId xmlns:a16="http://schemas.microsoft.com/office/drawing/2014/main" id="{CFF525D1-9113-412C-82BD-12A1BD6203AA}"/>
              </a:ext>
            </a:extLst>
          </p:cNvPr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f3853d458?sp=1&amp;pid=8113b697c&amp;color=0,0,0&amp;mp=1&amp;vtp=1&amp;bt=1&amp;bbb=1"/>
              <p:cNvSpPr/>
              <p:nvPr/>
            </p:nvSpPr>
            <p:spPr>
              <a:xfrm>
                <a:off x="612648" y="468000"/>
                <a:ext cx="10963656" cy="4089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.电动机的功率和效率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（1）电动机的输入功率为电动机消耗的总功率: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入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（2）电动机的热功率为线圈上电阻的发热功率：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热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电动机的输出功率为电动机将电能转化为机械能的功率：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出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入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热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6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（4）电动机的效率：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𝜂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kumimoji="0" lang="en-US" altLang="zh-CN" sz="2800" b="0" i="0" u="none" strike="noStrike" kern="1200" cap="none" spc="0" normalizeH="0" baseline="-1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kumimoji="0" lang="en-US" altLang="zh-CN" sz="2800" b="0" i="0" u="none" strike="noStrike" kern="1200" cap="none" spc="0" normalizeH="0" baseline="-1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入</m:t>
                            </m:r>
                          </m:sub>
                        </m:sSub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×100%=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𝑈𝐼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p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𝑈𝐼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×100%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f3853d458?sp=1&amp;pid=8113b697c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089400"/>
              </a:xfrm>
              <a:prstGeom prst="rect">
                <a:avLst/>
              </a:prstGeom>
              <a:blipFill>
                <a:blip r:embed="rId3"/>
                <a:stretch>
                  <a:fillRect l="-2002" b="-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f3853d458?sp=1&amp;pid=8113b697c&amp;color=0,0,0&amp;vtp=1&amp;bt=1&amp;bbb=1"/>
              <p:cNvSpPr/>
              <p:nvPr/>
            </p:nvSpPr>
            <p:spPr>
              <a:xfrm>
                <a:off x="612648" y="468000"/>
                <a:ext cx="10963656" cy="32694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.电动机问题的一般步骤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（1）当电动机不转动、转子被卡住时，电动机为纯电阻元件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，先根据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求解电动机的内阻，再利用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热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求解其热功率。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（2）当电动机正常运转时，电动机为非纯电阻元件，先求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入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热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出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f3853d458?sp=1&amp;pid=8113b697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69425"/>
              </a:xfrm>
              <a:prstGeom prst="rect">
                <a:avLst/>
              </a:prstGeom>
              <a:blipFill>
                <a:blip r:embed="rId3"/>
                <a:stretch>
                  <a:fillRect l="-2002" r="-612" b="-59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5f8efb45?sp=1&amp;pid=8113b697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2_1#bb4c74d36?sp=1&amp;pid=65f8efb45&amp;color=0,0,0&amp;vtp=1&amp;bbb=1&amp;hb=1"/>
              <p:cNvSpPr/>
              <p:nvPr/>
            </p:nvSpPr>
            <p:spPr>
              <a:xfrm>
                <a:off x="612648" y="1135253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小型直流电动机（其线圈电阻为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）与规格为“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”的小灯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并联，再与阻值为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的电阻串联，然后接至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的电源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，如图所示，小灯泡恰好正常发光，电动机正常工作，求：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BD.62_1#bb4c74d36?sp=1&amp;pid=65f8efb4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63535"/>
              </a:xfrm>
              <a:prstGeom prst="rect">
                <a:avLst/>
              </a:prstGeom>
              <a:blipFill>
                <a:blip r:embed="rId3"/>
                <a:stretch>
                  <a:fillRect l="-2002" r="-667" b="-11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62_2#bb4c74d36?pid=65f8efb45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3114675"/>
            <a:ext cx="3730752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3_1#1dedb7ae2?pid=bb4c74d36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通过电动机的电流；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4_1#1dedb7ae2?pid=bb4c74d36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64_1#1dedb7ae2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65_1#1dedb7ae2?pid=bb4c74d36&amp;color=0,0,0&amp;vtp=1&amp;bbb=1"/>
              <p:cNvSpPr/>
              <p:nvPr/>
            </p:nvSpPr>
            <p:spPr>
              <a:xfrm>
                <a:off x="612648" y="1669420"/>
                <a:ext cx="10963656" cy="1999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灯泡正常发光，则通过灯泡的电流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12−4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通过电动机的电流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65_1#1dedb7ae2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1999171"/>
              </a:xfrm>
              <a:prstGeom prst="rect">
                <a:avLst/>
              </a:prstGeom>
              <a:blipFill>
                <a:blip r:embed="rId4"/>
                <a:stretch>
                  <a:fillRect l="-2002" b="-106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6_1#fae8fa067?pid=bb4c74d36&amp;color=0,0,0&amp;vtp=1&amp;bt=1&amp;bbb=1"/>
              <p:cNvSpPr/>
              <p:nvPr/>
            </p:nvSpPr>
            <p:spPr>
              <a:xfrm>
                <a:off x="612648" y="468000"/>
                <a:ext cx="10963656" cy="5750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66_1#fae8fa067?pid=bb4c74d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75056"/>
              </a:xfrm>
              <a:prstGeom prst="rect">
                <a:avLst/>
              </a:prstGeom>
              <a:blipFill>
                <a:blip r:embed="rId3"/>
                <a:stretch>
                  <a:fillRect l="-2002" b="-3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7_1#fae8fa067?pid=bb4c74d36&amp;color=0,0,0&amp;vtp=1&amp;bbb=1"/>
              <p:cNvSpPr/>
              <p:nvPr/>
            </p:nvSpPr>
            <p:spPr>
              <a:xfrm>
                <a:off x="612648" y="1047374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67_1#fae8fa067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47374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68_1#fae8fa067?pid=bb4c74d36&amp;color=0,0,0&amp;vtp=1&amp;bbb=1"/>
              <p:cNvSpPr/>
              <p:nvPr/>
            </p:nvSpPr>
            <p:spPr>
              <a:xfrm>
                <a:off x="612648" y="1615064"/>
                <a:ext cx="10963656" cy="18851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电动机消耗的总功率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=4×0.6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电动机的热功率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0.6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−0.36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=2.04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68_1#fae8fa067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15064"/>
                <a:ext cx="10963656" cy="1885125"/>
              </a:xfrm>
              <a:prstGeom prst="rect">
                <a:avLst/>
              </a:prstGeom>
              <a:blipFill>
                <a:blip r:embed="rId5"/>
                <a:stretch>
                  <a:fillRect l="-2002" b="-103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9_1#71c291d98?pid=bb4c74d36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电动机的效率。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70_1#71c291d98?pid=bb4c74d36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70_1#71c291d98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71_1#71c291d98?pid=bb4c74d36&amp;color=0,0,0&amp;vtp=1&amp;bbb=1"/>
              <p:cNvSpPr/>
              <p:nvPr/>
            </p:nvSpPr>
            <p:spPr>
              <a:xfrm>
                <a:off x="612648" y="1669420"/>
                <a:ext cx="10963656" cy="875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5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电动机的效率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𝜂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出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×100%=85%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71_1#71c291d98?pid=bb4c74d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875411"/>
              </a:xfrm>
              <a:prstGeom prst="rect">
                <a:avLst/>
              </a:prstGeom>
              <a:blipFill>
                <a:blip r:embed="rId4"/>
                <a:stretch>
                  <a:fillRect l="-2002" b="-13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72_1#cfc36f820?htil=2&amp;pid=65f8efb45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2254" y="486288"/>
            <a:ext cx="2139696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72_2#cfc36f820?htil=2&amp;sp=1&amp;pid=65f8efb45&amp;color=0,0,0&amp;vtp=1&amp;bt=1&amp;bbb=1&amp;hb=1&amp;hs=1"/>
              <p:cNvSpPr/>
              <p:nvPr/>
            </p:nvSpPr>
            <p:spPr>
              <a:xfrm>
                <a:off x="612648" y="468000"/>
                <a:ext cx="8695944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（2024山东济宁高二期中）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将一盏标有“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”的灯泡和一电阻为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的电解槽串联后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在电压恒为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的直流电源两端，灯泡正常发光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72_2#cfc36f820?htil=2&amp;sp=1&amp;pid=65f8efb45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695944" cy="2496757"/>
              </a:xfrm>
              <a:prstGeom prst="rect">
                <a:avLst/>
              </a:prstGeom>
              <a:blipFill>
                <a:blip r:embed="rId4"/>
                <a:stretch>
                  <a:fillRect l="-2525" r="-70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73_1#cfc36f820.bracket?pid=65f8efb45&amp;color=0,0,0&amp;vpa=24&amp;vtp=1"/>
          <p:cNvSpPr/>
          <p:nvPr/>
        </p:nvSpPr>
        <p:spPr>
          <a:xfrm>
            <a:off x="978566" y="23977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74_1#cfc36f820.choices?pid=65f8efb45&amp;color=0,0,0&amp;vtp=1&amp;bbb=1&amp;hs=1"/>
              <p:cNvSpPr/>
              <p:nvPr/>
            </p:nvSpPr>
            <p:spPr>
              <a:xfrm>
                <a:off x="612648" y="2955232"/>
                <a:ext cx="1096365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电路消耗的总功率为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电解槽消耗的电功率为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电解槽的发热功率为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电解槽的输出电功率为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74_1#cfc36f820.choices?pid=65f8efb45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5232"/>
                <a:ext cx="10963656" cy="2499360"/>
              </a:xfrm>
              <a:prstGeom prst="rect">
                <a:avLst/>
              </a:prstGeom>
              <a:blipFill>
                <a:blip r:embed="rId5"/>
                <a:stretch>
                  <a:fillRect l="-2002" b="-87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5_1#cfc36f820?pid=65f8efb45&amp;color=0,0,0&amp;vtp=1&amp;bt=1&amp;bbb=1&amp;hb=1"/>
              <p:cNvSpPr/>
              <p:nvPr/>
            </p:nvSpPr>
            <p:spPr>
              <a:xfrm>
                <a:off x="612648" y="468000"/>
                <a:ext cx="10963656" cy="4551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灯泡正常发光，灯泡两端电压为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，电路中的电流为</a:t>
                </a: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，电路消耗的总功率为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=60×1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A错误；电解槽与灯泡串联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，电解槽两端的电压为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，电解槽消耗的电功率为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=40×1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；电解槽的发热功率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；电解槽的输出功率为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75_1#cfc36f820?pid=65f8efb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51807"/>
              </a:xfrm>
              <a:prstGeom prst="rect">
                <a:avLst/>
              </a:prstGeom>
              <a:blipFill>
                <a:blip r:embed="rId3"/>
                <a:stretch>
                  <a:fillRect l="-2002" r="-4060" b="-4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936bd9ba?lid=f936bd9ba&amp;cid=f936bd9ba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f936bd9ba?lid=f936bd9ba&amp;cid=f936bd9ba&amp;vtp=1&amp;bt=1&amp;bbb=1">
            <a:hlinkClick r:id="rId3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电功和电功率</a:t>
            </a:r>
            <a:endParaRPr lang="en-US" altLang="zh-CN" sz="3050" dirty="0"/>
          </a:p>
        </p:txBody>
      </p:sp>
      <p:pic>
        <p:nvPicPr>
          <p:cNvPr id="4" name="C_1#目录1:f936bd9ba?lid=5f91c7420&amp;cid=5f91c7420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f936bd9ba?lid=5f91c7420&amp;cid=5f91c7420&amp;vtp=1&amp;bbb=1">
            <a:hlinkClick r:id="rId5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焦耳定律</a:t>
            </a:r>
            <a:endParaRPr lang="en-US" altLang="zh-CN" sz="3050" dirty="0"/>
          </a:p>
        </p:txBody>
      </p:sp>
      <p:pic>
        <p:nvPicPr>
          <p:cNvPr id="6" name="C_1#目录1:f936bd9ba?lid=2da3259bc&amp;cid=2da3259bc&amp;vtp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f936bd9ba?lid=2da3259bc&amp;cid=2da3259bc&amp;vtp=1&amp;bbb=1">
            <a:hlinkClick r:id="rId6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电路中的能量转化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936bd9ba.fixed?pid=55df59a5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电功和电功率</a:t>
            </a:r>
            <a:endParaRPr lang="en-US" altLang="zh-CN" sz="4000" dirty="0"/>
          </a:p>
        </p:txBody>
      </p:sp>
      <p:sp>
        <p:nvSpPr>
          <p:cNvPr id="3" name="C_3#f936bd9ba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a2af82dd4?htil=1&amp;pid=f936bd9ba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9101" y="486288"/>
            <a:ext cx="1673352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_2#a2af82dd4?htil=1&amp;pid=f936bd9ba&amp;color=0,0,0&amp;vtp=1&amp;bt=1&amp;bbb=1&amp;hb=1&amp;hs=1"/>
          <p:cNvSpPr/>
          <p:nvPr/>
        </p:nvSpPr>
        <p:spPr>
          <a:xfrm>
            <a:off x="612648" y="468000"/>
            <a:ext cx="9162288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日常生活中，我们经常要用到各种家用电器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，例如用电吹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风吹头发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（如图所示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），电吹风将电能转化为内能和机械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，那么，电能是通过什么方式转化为其他形式的能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？用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什么来衡量电流做功的快慢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4" name="QO_4_AN.2_1#a2af82dd4?pid=f936bd9ba&amp;color=0,0,0&amp;vtp=1&amp;bbb=1&amp;hs=1"/>
          <p:cNvSpPr/>
          <p:nvPr/>
        </p:nvSpPr>
        <p:spPr>
          <a:xfrm>
            <a:off x="612648" y="302546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通过电流做功；电功率。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3e21242e?pid=f936bd9b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ed009a86d?sp=1&amp;pid=63e21242e&amp;color=0,0,0&amp;vtp=1&amp;bbb=1"/>
              <p:cNvSpPr/>
              <p:nvPr/>
            </p:nvSpPr>
            <p:spPr>
              <a:xfrm>
                <a:off x="612648" y="1181724"/>
                <a:ext cx="10963656" cy="5101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.电能与电功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（1）关系：电能转化为其他形式的能，是通过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做功来实现的。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2800" b="0" i="0" u="none" strike="noStrike" kern="1200" cap="none" spc="-10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2）电流做功的实质：导体中的恒定电场对自由电荷的</a:t>
                </a:r>
                <a:r>
                  <a:rPr kumimoji="0" lang="en-US" altLang="zh-CN" sz="2800" b="0" i="0" u="none" strike="noStrike" kern="1200" cap="none" spc="-10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-10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力在做功。</a:t>
                </a:r>
                <a:endParaRPr kumimoji="0" lang="en-US" altLang="zh-CN" sz="2800" b="0" i="0" u="none" strike="noStrike" kern="1200" cap="none" spc="-10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2.电功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（1）定义：电流在一段电路中所做的功，等于这段电路两端的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电路中的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三者的乘积。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（2）公式：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𝑞𝑈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（3）单位：焦耳，符号是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5_BD#ed009a86d?sp=1&amp;pid=63e21242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5101717"/>
              </a:xfrm>
              <a:prstGeom prst="rect">
                <a:avLst/>
              </a:prstGeom>
              <a:blipFill>
                <a:blip r:embed="rId3"/>
                <a:stretch>
                  <a:fillRect l="-2002" r="-3893" b="-4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_5_AN.3_1#ed009a86d.blank?pid=63e21242e&amp;color=0,0,0&amp;vpa=1&amp;vtp=1&amp;bbb=1"/>
          <p:cNvSpPr/>
          <p:nvPr/>
        </p:nvSpPr>
        <p:spPr>
          <a:xfrm>
            <a:off x="79127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电流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1" name="P_5_AN.4_1#ed009a86d.blank?pid=63e21242e&amp;color=0,0,0&amp;vpa=2&amp;vtp=1&amp;bbb=1"/>
          <p:cNvSpPr/>
          <p:nvPr/>
        </p:nvSpPr>
        <p:spPr>
          <a:xfrm>
            <a:off x="9024017" y="2446644"/>
            <a:ext cx="9350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静电</a:t>
            </a:r>
            <a:endParaRPr lang="en-US" altLang="zh-CN" sz="2800" spc="-1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P_5_AN.5_1#ed009a86d.blank?pid=63e21242e&amp;color=0,0,0&amp;vpa=3&amp;vtp=1&amp;bbb=1"/>
              <p:cNvSpPr/>
              <p:nvPr/>
            </p:nvSpPr>
            <p:spPr>
              <a:xfrm>
                <a:off x="10351960" y="3849116"/>
                <a:ext cx="1154113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电压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12" name="P_5_AN.5_1#ed009a86d.blank?pid=63e21242e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1960" y="3849116"/>
                <a:ext cx="1154113" cy="418529"/>
              </a:xfrm>
              <a:prstGeom prst="rect">
                <a:avLst/>
              </a:prstGeom>
              <a:blipFill>
                <a:blip r:embed="rId4"/>
                <a:stretch>
                  <a:fillRect l="-11111" t="-31884" b="-478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P_5_AN.6_1#ed009a86d.blank?pid=63e21242e&amp;color=0,0,0&amp;vpa=4&amp;vtp=1&amp;bbb=1"/>
              <p:cNvSpPr/>
              <p:nvPr/>
            </p:nvSpPr>
            <p:spPr>
              <a:xfrm>
                <a:off x="2046161" y="4508246"/>
                <a:ext cx="1050925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电流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𝑰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13" name="P_5_AN.6_1#ed009a86d.blank?pid=63e21242e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161" y="4508246"/>
                <a:ext cx="1050925" cy="418529"/>
              </a:xfrm>
              <a:prstGeom prst="rect">
                <a:avLst/>
              </a:prstGeom>
              <a:blipFill>
                <a:blip r:embed="rId5"/>
                <a:stretch>
                  <a:fillRect l="-12791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P_5_AN.7_1#ed009a86d.blank?pid=63e21242e&amp;color=0,0,0&amp;vpa=5&amp;vtp=1&amp;bbb=1"/>
              <p:cNvSpPr/>
              <p:nvPr/>
            </p:nvSpPr>
            <p:spPr>
              <a:xfrm>
                <a:off x="3468560" y="4508246"/>
                <a:ext cx="1758950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通电时间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14" name="P_5_AN.7_1#ed009a86d.blank?pid=63e21242e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560" y="4508246"/>
                <a:ext cx="1758950" cy="418529"/>
              </a:xfrm>
              <a:prstGeom prst="rect">
                <a:avLst/>
              </a:prstGeom>
              <a:blipFill>
                <a:blip r:embed="rId6"/>
                <a:stretch>
                  <a:fillRect l="-7612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P_5_AN.8_1#ed009a86d.blank?pid=63e21242e&amp;color=0,0,0&amp;vpa=6&amp;vtp=1&amp;bbb=1"/>
              <p:cNvSpPr/>
              <p:nvPr/>
            </p:nvSpPr>
            <p:spPr>
              <a:xfrm>
                <a:off x="4265231" y="5156644"/>
                <a:ext cx="744538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𝑼𝑰𝒕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5" name="P_5_AN.8_1#ed009a86d.blank?pid=63e21242e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5231" y="5156644"/>
                <a:ext cx="744538" cy="402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d009a86d?sp=1&amp;pid=63e21242e&amp;color=0,0,0&amp;vtp=1&amp;bt=1&amp;bbb=1"/>
              <p:cNvSpPr/>
              <p:nvPr/>
            </p:nvSpPr>
            <p:spPr>
              <a:xfrm>
                <a:off x="612648" y="468000"/>
                <a:ext cx="10963656" cy="44398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.电功率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（1）物理意义：表示电流做功的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（2）定义：电流在一段电路中所做的功与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之比。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它表示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，电流在一段电路中做功的功率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等于这段电路两端的电压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与电流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的乘积。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（4）单位：瓦特，符号是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。常用的单位：千瓦时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kW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，也称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度”，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kW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ed009a86d?sp=1&amp;pid=63e21242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39857"/>
              </a:xfrm>
              <a:prstGeom prst="rect">
                <a:avLst/>
              </a:prstGeom>
              <a:blipFill>
                <a:blip r:embed="rId3"/>
                <a:stretch>
                  <a:fillRect l="-2002" b="-4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9_1#ed009a86d.blank?pid=63e21242e&amp;color=0,0,0&amp;vpa=7&amp;vtp=1&amp;bbb=1"/>
          <p:cNvSpPr/>
          <p:nvPr/>
        </p:nvSpPr>
        <p:spPr>
          <a:xfrm>
            <a:off x="5779166" y="10852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快慢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8" name="P_5_AN.10_1#ed009a86d.blank?pid=63e21242e&amp;color=0,0,0&amp;vpa=8&amp;vtp=1&amp;bbb=1"/>
          <p:cNvSpPr/>
          <p:nvPr/>
        </p:nvSpPr>
        <p:spPr>
          <a:xfrm>
            <a:off x="7201567" y="17329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通电时间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5_AN.11_1#ed009a86d.blank?pid=63e21242e&amp;color=0,0,0&amp;vpa=9&amp;vtp=1&amp;bbb=1"/>
              <p:cNvSpPr/>
              <p:nvPr/>
            </p:nvSpPr>
            <p:spPr>
              <a:xfrm>
                <a:off x="4301045" y="2422148"/>
                <a:ext cx="595313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𝑼𝑰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5_AN.11_1#ed009a86d.blank?pid=63e21242e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045" y="2422148"/>
                <a:ext cx="595313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_5_AN.12_1#ed009a86d.blank?pid=63e21242e&amp;color=0,0,0&amp;vpa=10&amp;vtp=1&amp;bbb=1"/>
              <p:cNvSpPr/>
              <p:nvPr/>
            </p:nvSpPr>
            <p:spPr>
              <a:xfrm>
                <a:off x="3279267" y="4407096"/>
                <a:ext cx="1746441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P_5_AN.12_1#ed009a86d.blank?pid=63e21242e&amp;color=0,0,0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267" y="4407096"/>
                <a:ext cx="1746441" cy="4314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1d2fc56c?pid=63e21242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3_1#03f08f227?pid=d1d2fc56c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4_1#816523eb2?pid=03f08f227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用电器的功率越大，说明电流做的功越多。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5_1#816523eb2.bracket?pid=03f08f227&amp;color=0,0,0&amp;vpa=11&amp;vtp=1"/>
          <p:cNvSpPr/>
          <p:nvPr/>
        </p:nvSpPr>
        <p:spPr>
          <a:xfrm>
            <a:off x="8979567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T_7_AS.16_1#816523eb2?pid=03f08f227&amp;color=0,0,0&amp;vtp=1&amp;bbb=1"/>
              <p:cNvSpPr/>
              <p:nvPr/>
            </p:nvSpPr>
            <p:spPr>
              <a:xfrm>
                <a:off x="612648" y="2400808"/>
                <a:ext cx="10963656" cy="55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知，电功还与时间长短有关。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T_7_AS.16_1#816523eb2?pid=03f08f2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400808"/>
                <a:ext cx="10963656" cy="553657"/>
              </a:xfrm>
              <a:prstGeom prst="rect">
                <a:avLst/>
              </a:prstGeom>
              <a:blipFill>
                <a:blip r:embed="rId3"/>
                <a:stretch>
                  <a:fillRect l="-2002" b="-38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T_7_BD.17_1#e5a1b9164?pid=03f08f227&amp;color=0,0,0&amp;vtp=1&amp;bbb=1&amp;hb=1"/>
          <p:cNvSpPr/>
          <p:nvPr/>
        </p:nvSpPr>
        <p:spPr>
          <a:xfrm>
            <a:off x="612648" y="2957195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电功与电能不同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，电流做功的过程就是电能向其他形式的能量转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8_1#e5a1b9164.bracket?pid=03f08f227&amp;color=0,0,0&amp;vpa=12&amp;vtp=1"/>
          <p:cNvSpPr/>
          <p:nvPr/>
        </p:nvSpPr>
        <p:spPr>
          <a:xfrm>
            <a:off x="2654967" y="3591560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1745</Words>
  <Application>Microsoft Office PowerPoint</Application>
  <PresentationFormat>宽屏</PresentationFormat>
  <Paragraphs>298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6" baseType="lpstr"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2024-05-07T09:02:00Z</dcterms:created>
  <dcterms:modified xsi:type="dcterms:W3CDTF">2024-05-07T09:04:12Z</dcterms:modified>
  <cp:category/>
  <cp:contentStatus/>
</cp:coreProperties>
</file>